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87" r:id="rId9"/>
    <p:sldId id="288" r:id="rId10"/>
    <p:sldId id="289" r:id="rId11"/>
    <p:sldId id="290" r:id="rId12"/>
    <p:sldId id="291" r:id="rId13"/>
    <p:sldId id="262" r:id="rId14"/>
    <p:sldId id="263" r:id="rId15"/>
    <p:sldId id="264" r:id="rId16"/>
    <p:sldId id="266" r:id="rId17"/>
    <p:sldId id="267" r:id="rId18"/>
    <p:sldId id="282" r:id="rId19"/>
    <p:sldId id="265" r:id="rId20"/>
    <p:sldId id="268" r:id="rId21"/>
    <p:sldId id="269" r:id="rId22"/>
    <p:sldId id="271" r:id="rId23"/>
    <p:sldId id="272" r:id="rId24"/>
    <p:sldId id="275" r:id="rId25"/>
    <p:sldId id="279" r:id="rId26"/>
    <p:sldId id="280" r:id="rId27"/>
    <p:sldId id="281" r:id="rId28"/>
    <p:sldId id="284" r:id="rId29"/>
    <p:sldId id="285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/>
    <p:restoredTop sz="97565"/>
  </p:normalViewPr>
  <p:slideViewPr>
    <p:cSldViewPr snapToGrid="0" snapToObjects="1">
      <p:cViewPr varScale="1">
        <p:scale>
          <a:sx n="98" d="100"/>
          <a:sy n="98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249A2-D146-0045-ADA6-97F46426D7ED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75378-24A3-8441-867B-DC5AC4075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0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8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2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75378-24A3-8441-867B-DC5AC40758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7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4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9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2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4CC0A-D01C-4446-AA2A-16EE3372B196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74CC1-5CC1-554E-A100-0690E4F3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6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ites.google.com/site/irinarish/ood_generaliza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of Out-of-distribution Generalization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9624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Dinghuai</a:t>
            </a:r>
            <a:r>
              <a:rPr lang="en-US" sz="2800" dirty="0" smtClean="0"/>
              <a:t> Zhang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4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</a:t>
            </a:r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Setting: </a:t>
            </a:r>
            <a:r>
              <a:rPr lang="en-US" dirty="0" err="1" smtClean="0"/>
              <a:t>eg</a:t>
            </a:r>
            <a:r>
              <a:rPr lang="en-US" dirty="0" smtClean="0"/>
              <a:t>. No multiple domains</a:t>
            </a:r>
          </a:p>
          <a:p>
            <a:r>
              <a:rPr lang="en-US" dirty="0" smtClean="0"/>
              <a:t>99% data: label &amp; color has 1 to 1 corresponding</a:t>
            </a:r>
          </a:p>
          <a:p>
            <a:r>
              <a:rPr lang="en-US" dirty="0" smtClean="0"/>
              <a:t>1% data: label &amp; color has no corresponding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1799" y="6176963"/>
            <a:ext cx="1010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from </a:t>
            </a:r>
            <a:r>
              <a:rPr lang="en-US" dirty="0" smtClean="0"/>
              <a:t>Failure: Training </a:t>
            </a:r>
            <a:r>
              <a:rPr lang="en-US" dirty="0" err="1"/>
              <a:t>Debiased</a:t>
            </a:r>
            <a:r>
              <a:rPr lang="en-US" dirty="0"/>
              <a:t> Classifier from Biased </a:t>
            </a:r>
            <a:r>
              <a:rPr lang="en-US" dirty="0" smtClean="0"/>
              <a:t>Classifier </a:t>
            </a:r>
            <a:r>
              <a:rPr lang="en-US" dirty="0" err="1"/>
              <a:t>Junhyun</a:t>
            </a:r>
            <a:r>
              <a:rPr lang="en-US" dirty="0"/>
              <a:t> </a:t>
            </a:r>
            <a:r>
              <a:rPr lang="en-US" dirty="0" smtClean="0"/>
              <a:t>Nam et al., NeurIPS2020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27" y="3373760"/>
            <a:ext cx="7356929" cy="28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26" y="2707797"/>
            <a:ext cx="4577059" cy="3469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 &amp; </a:t>
            </a:r>
            <a:r>
              <a:rPr lang="en-US" altLang="zh-CN" dirty="0" err="1" smtClean="0"/>
              <a:t>CogSci</a:t>
            </a:r>
            <a:r>
              <a:rPr lang="en-US" altLang="zh-CN" dirty="0" smtClean="0"/>
              <a:t>: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RNN generalize systematically under distribution shift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87091" y="6047071"/>
            <a:ext cx="810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Generalization without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Systematicity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: On the Compositional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Skills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of Sequence-to-Sequence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Recurrent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Networks. ICML2018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6" y="2720420"/>
            <a:ext cx="5022440" cy="3232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7925" y="2468286"/>
            <a:ext cx="261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</a:t>
            </a:r>
            <a:r>
              <a:rPr lang="en-US" smtClean="0"/>
              <a:t>sequence length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31557" y="2455663"/>
            <a:ext cx="367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</a:t>
            </a:r>
            <a:r>
              <a:rPr lang="en-US" smtClean="0"/>
              <a:t>word combination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5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312"/>
            <a:ext cx="5207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NLP: </a:t>
            </a:r>
            <a:r>
              <a:rPr lang="en-US" dirty="0" err="1" smtClean="0"/>
              <a:t>Debias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4453" y="1977521"/>
            <a:ext cx="7134474" cy="30378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43055" y="6176963"/>
            <a:ext cx="631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Towards Interpreting and Mitigating Shortcut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Learning Behavior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of NLU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models, NAACL2021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4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rid of “spurious” feature?</a:t>
            </a:r>
            <a:br>
              <a:rPr lang="en-US" dirty="0" smtClean="0"/>
            </a:br>
            <a:r>
              <a:rPr lang="en-US" dirty="0" smtClean="0"/>
              <a:t>Or, how to do invariant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72745" cy="2631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865" y="5894150"/>
            <a:ext cx="102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Causal inference using invariant prediction: identification and confidence </a:t>
            </a:r>
            <a:r>
              <a:rPr lang="en-US" dirty="0" smtClean="0"/>
              <a:t>intervals. Jonas Peters et al. JRSSB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91" y="1690688"/>
            <a:ext cx="9732818" cy="36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Causal Prediction (ICP)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648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5657" y="5099993"/>
            <a:ext cx="740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will interchangeably use “domain” and “environment”.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 </a:t>
            </a:r>
            <a:r>
              <a:rPr lang="en-US" dirty="0"/>
              <a:t>Transfer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7" y="1434025"/>
            <a:ext cx="8154273" cy="458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6137" y="6311900"/>
            <a:ext cx="676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Invariant Models for Causal Transfer Learning Mateo Rojas-</a:t>
            </a:r>
            <a:r>
              <a:rPr lang="en-US" dirty="0" err="1" smtClean="0"/>
              <a:t>Carulla</a:t>
            </a:r>
            <a:r>
              <a:rPr lang="en-US" dirty="0" smtClean="0"/>
              <a:t>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Risk Minimization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65" y="1825624"/>
            <a:ext cx="9780169" cy="1638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4862993"/>
            <a:ext cx="11168743" cy="1313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765" y="3598571"/>
            <a:ext cx="9172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Require the classifier </a:t>
            </a:r>
            <a:r>
              <a:rPr lang="en-US" sz="2400" dirty="0"/>
              <a:t>to be </a:t>
            </a:r>
            <a:r>
              <a:rPr lang="en-US" sz="2400" dirty="0" smtClean="0"/>
              <a:t>simultaneously optimal for all environments!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7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383" y="84029"/>
            <a:ext cx="2671617" cy="212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ColoredMNIST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562"/>
            <a:ext cx="10515600" cy="4351338"/>
          </a:xfrm>
        </p:spPr>
        <p:txBody>
          <a:bodyPr/>
          <a:lstStyle/>
          <a:p>
            <a:r>
              <a:rPr lang="en-US" dirty="0" smtClean="0"/>
              <a:t>Binary classification: 0~4 as positive class, 5~9 as negative class</a:t>
            </a:r>
          </a:p>
          <a:p>
            <a:r>
              <a:rPr lang="en-US" dirty="0" smtClean="0"/>
              <a:t>Each image is either red or green</a:t>
            </a:r>
          </a:p>
          <a:p>
            <a:r>
              <a:rPr lang="en-US" dirty="0" smtClean="0"/>
              <a:t>Domain1 (train): In all positive images, 70% are red; in all negative images, 30% are red.</a:t>
            </a:r>
          </a:p>
          <a:p>
            <a:r>
              <a:rPr lang="en-US" dirty="0" smtClean="0"/>
              <a:t>Domain2 (train): In all positive images, 80% are red; in all negative images, 20% are red.</a:t>
            </a:r>
          </a:p>
          <a:p>
            <a:r>
              <a:rPr lang="en-US" dirty="0" smtClean="0"/>
              <a:t>Domain3 (test): In all positive images, 10% are red; in all negative images, 90% are red.</a:t>
            </a:r>
          </a:p>
          <a:p>
            <a:r>
              <a:rPr lang="en-US" dirty="0" smtClean="0"/>
              <a:t>Correlation between shape &amp; label is 75% (because 25% label noise)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1585"/>
            <a:ext cx="10286277" cy="27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 formulation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5172"/>
            <a:ext cx="60579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4143"/>
            <a:ext cx="5347855" cy="3130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0545" y="6311900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IRM Games. ICML2020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8545" y="2479963"/>
            <a:ext cx="3636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game between many classifiers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59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7" y="1268411"/>
            <a:ext cx="6018256" cy="1119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5168" y="5905005"/>
            <a:ext cx="926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Out-of-Distribution Generalization via Risk Extrapolation (</a:t>
            </a:r>
            <a:r>
              <a:rPr lang="en-US" dirty="0" err="1" smtClean="0"/>
              <a:t>REx</a:t>
            </a:r>
            <a:r>
              <a:rPr lang="en-US" dirty="0" smtClean="0"/>
              <a:t>), David Krueger et al. ICML2021 oral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7" y="2387779"/>
            <a:ext cx="4980227" cy="1962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17" y="3507562"/>
            <a:ext cx="6795882" cy="1951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745" y="4483126"/>
            <a:ext cx="24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selection effects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What’s “spurious” correlation?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9441"/>
            <a:ext cx="10515600" cy="3209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555673"/>
            <a:ext cx="441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“</a:t>
            </a:r>
            <a:r>
              <a:rPr lang="en-US" altLang="zh-CN" sz="2400" dirty="0" smtClean="0"/>
              <a:t>true label” and “spurious label”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88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explanations that are hard to vary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2060" y="6127234"/>
            <a:ext cx="820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explanations that are hard to vary </a:t>
            </a:r>
            <a:r>
              <a:rPr lang="en-US" dirty="0" err="1"/>
              <a:t>Giambattista</a:t>
            </a:r>
            <a:r>
              <a:rPr lang="en-US" dirty="0"/>
              <a:t> </a:t>
            </a:r>
            <a:r>
              <a:rPr lang="en-US" dirty="0" err="1" smtClean="0"/>
              <a:t>Parascandolo</a:t>
            </a:r>
            <a:r>
              <a:rPr lang="en-US" dirty="0" smtClean="0"/>
              <a:t> et al. ICLR2021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04"/>
            <a:ext cx="4432672" cy="448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0" y="2260636"/>
            <a:ext cx="5991431" cy="849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0145" y="3435885"/>
            <a:ext cx="6984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 the solution where the local geometry is invariant</a:t>
            </a:r>
          </a:p>
          <a:p>
            <a:r>
              <a:rPr lang="en-US" sz="2400" dirty="0" smtClean="0"/>
              <a:t>(2 order information)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1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“and mask”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1" y="2681135"/>
            <a:ext cx="5435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27" y="1900175"/>
            <a:ext cx="38354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27" y="3518849"/>
            <a:ext cx="2286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164" y="2634764"/>
            <a:ext cx="5221965" cy="3864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6612"/>
            <a:ext cx="9996714" cy="18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CIFAR10 random label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332" y="1690688"/>
            <a:ext cx="4851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</a:t>
            </a:r>
            <a:r>
              <a:rPr lang="en-US" dirty="0" smtClean="0"/>
              <a:t>IRM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06926"/>
            <a:ext cx="4699000" cy="78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8956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72607"/>
            <a:ext cx="52070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3753644"/>
            <a:ext cx="20193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413" y="1944471"/>
            <a:ext cx="3132859" cy="2431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571261"/>
            <a:ext cx="5308600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48810" y="6002029"/>
            <a:ext cx="230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Risks </a:t>
            </a:r>
            <a:r>
              <a:rPr lang="en-US"/>
              <a:t>of </a:t>
            </a:r>
            <a:r>
              <a:rPr lang="en-US" smtClean="0"/>
              <a:t>IRM, ICLR2021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653832"/>
            <a:ext cx="11049114" cy="121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353469"/>
            <a:ext cx="11049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to fairness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</a:t>
            </a:r>
            <a:r>
              <a:rPr lang="en-US" dirty="0" smtClean="0"/>
              <a:t> index can be seen as sensitive attributes</a:t>
            </a:r>
          </a:p>
          <a:p>
            <a:endParaRPr lang="en-US" dirty="0" smtClean="0"/>
          </a:p>
          <a:p>
            <a:r>
              <a:rPr lang="en-US" dirty="0" smtClean="0"/>
              <a:t>Settings without domain label: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62" y="5994182"/>
            <a:ext cx="93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Exchanging Lessons Between Algorithmic Fairness and Domain </a:t>
            </a:r>
            <a:r>
              <a:rPr lang="en-US" dirty="0" smtClean="0"/>
              <a:t>Generalization, </a:t>
            </a:r>
            <a:r>
              <a:rPr lang="en-US" dirty="0"/>
              <a:t>Elliot </a:t>
            </a:r>
            <a:r>
              <a:rPr lang="en-US" dirty="0" err="1" smtClean="0"/>
              <a:t>Creager</a:t>
            </a:r>
            <a:r>
              <a:rPr lang="en-US" dirty="0"/>
              <a:t> </a:t>
            </a:r>
            <a:r>
              <a:rPr lang="en-US" dirty="0" smtClean="0"/>
              <a:t>et 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21" y="1690688"/>
            <a:ext cx="3345079" cy="708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" y="3580329"/>
            <a:ext cx="9842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0" y="2882787"/>
            <a:ext cx="47752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</a:t>
            </a:r>
            <a:r>
              <a:rPr lang="en-US" dirty="0" smtClean="0"/>
              <a:t>IRM Capture Invariance?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38" y="1605769"/>
            <a:ext cx="4613533" cy="1220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7637" y="6266852"/>
            <a:ext cx="68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Invariant Risk Minimization Capture Invariance</a:t>
            </a:r>
            <a:r>
              <a:rPr lang="en-US" dirty="0" smtClean="0"/>
              <a:t>? AISTATS2021 oral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79" y="1218996"/>
            <a:ext cx="2451100" cy="199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4114720"/>
            <a:ext cx="4711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1683"/>
            <a:ext cx="5243945" cy="2723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subnetwork </a:t>
            </a:r>
            <a:r>
              <a:rPr lang="en-US" dirty="0"/>
              <a:t>property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2291" y="6192981"/>
            <a:ext cx="830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Subnetwork Structure Be the Key to Out-of-Distribution Generalization</a:t>
            </a:r>
            <a:r>
              <a:rPr lang="en-US" dirty="0" smtClean="0"/>
              <a:t>? ICML2021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550" y="2895581"/>
            <a:ext cx="3691178" cy="3119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570018"/>
            <a:ext cx="792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Invariant subnetwork exists in normally trained large network: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61854" y="5186078"/>
            <a:ext cx="521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Design algorithm to utilize this property: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59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bottleneck (IB) principle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60" y="3935464"/>
            <a:ext cx="9248486" cy="1929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1745" y="6379419"/>
            <a:ext cx="943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Invariance principle meets information bottleneck for out-of-distribution </a:t>
            </a:r>
            <a:r>
              <a:rPr lang="en-US" dirty="0" smtClean="0"/>
              <a:t>generalization</a:t>
            </a:r>
            <a:r>
              <a:rPr lang="en-US" dirty="0"/>
              <a:t>.</a:t>
            </a:r>
            <a:r>
              <a:rPr lang="en-US" dirty="0" smtClean="0"/>
              <a:t> Submitted.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60" y="1690688"/>
            <a:ext cx="23368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266" y="1896300"/>
            <a:ext cx="7597192" cy="1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What’s “spurious” correlation?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87" y="1690688"/>
            <a:ext cx="7021368" cy="348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4159" y="5312852"/>
            <a:ext cx="441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“</a:t>
            </a:r>
            <a:r>
              <a:rPr lang="en-US" altLang="zh-CN" sz="2400" dirty="0" smtClean="0"/>
              <a:t>true label” and “spurious label”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826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papers at </a:t>
            </a:r>
            <a:r>
              <a:rPr lang="en-US" dirty="0" smtClean="0">
                <a:hlinkClick r:id="rId2"/>
              </a:rPr>
              <a:t>https://sites.google.com/site/irinarish/ood_generalization</a:t>
            </a:r>
            <a:endParaRPr lang="en-US" dirty="0" smtClean="0"/>
          </a:p>
          <a:p>
            <a:r>
              <a:rPr lang="en-US" dirty="0" smtClean="0"/>
              <a:t>Thank you very much!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 err="1" smtClean="0"/>
              <a:t>GroupDRO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528" y="1690688"/>
            <a:ext cx="6915710" cy="886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893" y="5597595"/>
            <a:ext cx="960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DISTRIBUTIONALLY ROBUST NEURAL NETWORKS FOR GROUP SHIFTS: ON THE IMPORTANCE OF REGULARIZATION FOR WORST-CASE GENERALIZATION, </a:t>
            </a:r>
            <a:r>
              <a:rPr lang="en-US" dirty="0" err="1"/>
              <a:t>Shiori</a:t>
            </a:r>
            <a:r>
              <a:rPr lang="en-US" dirty="0"/>
              <a:t> </a:t>
            </a:r>
            <a:r>
              <a:rPr lang="en-US" dirty="0" smtClean="0"/>
              <a:t>Sagawa et al. ICLR2020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2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033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O</a:t>
            </a:r>
            <a:r>
              <a:rPr lang="en-US" dirty="0" err="1" smtClean="0"/>
              <a:t>verparameterization</a:t>
            </a:r>
            <a:r>
              <a:rPr lang="en-US" dirty="0" smtClean="0"/>
              <a:t> </a:t>
            </a:r>
            <a:r>
              <a:rPr lang="en-US" dirty="0"/>
              <a:t>exacerbates spurious </a:t>
            </a:r>
            <a:r>
              <a:rPr lang="en-US" dirty="0" smtClean="0"/>
              <a:t>correlations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46" y="1534680"/>
            <a:ext cx="5365154" cy="4351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7505" y="6165239"/>
            <a:ext cx="105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investigation of why </a:t>
            </a:r>
            <a:r>
              <a:rPr lang="en-US" dirty="0" err="1"/>
              <a:t>overparameterization</a:t>
            </a:r>
            <a:r>
              <a:rPr lang="en-US" dirty="0"/>
              <a:t> exacerbates spurious </a:t>
            </a:r>
            <a:r>
              <a:rPr lang="en-US" dirty="0" smtClean="0"/>
              <a:t>correlations, </a:t>
            </a:r>
            <a:r>
              <a:rPr lang="en-US" dirty="0" err="1"/>
              <a:t>Shiori</a:t>
            </a:r>
            <a:r>
              <a:rPr lang="en-US" dirty="0"/>
              <a:t> </a:t>
            </a:r>
            <a:r>
              <a:rPr lang="en-US" dirty="0" smtClean="0"/>
              <a:t>Sagawa et al. ICML2020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2213912"/>
            <a:ext cx="541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 model size grows, </a:t>
            </a:r>
            <a:r>
              <a:rPr lang="en-US" sz="2400" dirty="0" err="1" smtClean="0"/>
              <a:t>avg</a:t>
            </a:r>
            <a:r>
              <a:rPr lang="en-US" sz="2400" dirty="0" smtClean="0"/>
              <a:t> errors decrease, </a:t>
            </a:r>
          </a:p>
          <a:p>
            <a:r>
              <a:rPr lang="en-US" sz="2400" dirty="0" smtClean="0"/>
              <a:t>but worst group error increases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127246"/>
            <a:ext cx="4955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Reason: </a:t>
            </a:r>
            <a:r>
              <a:rPr lang="en-US" sz="2400" dirty="0" err="1" smtClean="0"/>
              <a:t>overparametrized</a:t>
            </a:r>
            <a:r>
              <a:rPr lang="en-US" sz="2400" dirty="0" smtClean="0"/>
              <a:t> models use</a:t>
            </a:r>
          </a:p>
          <a:p>
            <a:r>
              <a:rPr lang="en-US" sz="2400" dirty="0" smtClean="0"/>
              <a:t> spurious feature to classify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03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name: Simplicity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94" y="1951398"/>
            <a:ext cx="46609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2173116"/>
            <a:ext cx="4043794" cy="2718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1339" y="6339263"/>
            <a:ext cx="94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shapes feature representations? Exploring datasets, architectures, and </a:t>
            </a:r>
            <a:r>
              <a:rPr lang="en-US" dirty="0" smtClean="0"/>
              <a:t>training. NeurIPS2020.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94" y="3848939"/>
            <a:ext cx="121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8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Starvation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158" y="1480343"/>
            <a:ext cx="6781800" cy="32002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6862" y="5942568"/>
            <a:ext cx="846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</a:t>
            </a:r>
            <a:r>
              <a:rPr lang="en-US" dirty="0" smtClean="0"/>
              <a:t>Starvation: A </a:t>
            </a:r>
            <a:r>
              <a:rPr lang="en-US" dirty="0"/>
              <a:t>Learning Proclivity in Neural </a:t>
            </a:r>
            <a:r>
              <a:rPr lang="en-US" dirty="0" smtClean="0"/>
              <a:t>Networks </a:t>
            </a:r>
            <a:r>
              <a:rPr lang="en-US" dirty="0"/>
              <a:t>Mohammad </a:t>
            </a:r>
            <a:r>
              <a:rPr lang="en-US" dirty="0" err="1" smtClean="0"/>
              <a:t>Pezeshki</a:t>
            </a:r>
            <a:r>
              <a:rPr lang="en-US" dirty="0" smtClean="0"/>
              <a:t> et al.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63072" y="4788359"/>
            <a:ext cx="4496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“overfitting” property of ERM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21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Promote Diversity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6412" y="1538288"/>
            <a:ext cx="60325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1971"/>
            <a:ext cx="54356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662" y="4377422"/>
            <a:ext cx="4267200" cy="52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5610" y="1960557"/>
            <a:ext cx="325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 multiple classifiers: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77103" y="6149757"/>
            <a:ext cx="1087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Evading the Simplicity Bias: Training a Diverse Set of Models Discovers Solutions with Superior OOD </a:t>
            </a:r>
            <a:r>
              <a:rPr lang="en-US" dirty="0" smtClean="0"/>
              <a:t>Generalization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610" y="5277274"/>
            <a:ext cx="3803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With post model selection method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5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637</Words>
  <Application>Microsoft Macintosh PowerPoint</Application>
  <PresentationFormat>Widescreen</PresentationFormat>
  <Paragraphs>85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DengXian</vt:lpstr>
      <vt:lpstr>DengXian Light</vt:lpstr>
      <vt:lpstr>Helvetica</vt:lpstr>
      <vt:lpstr>Arial</vt:lpstr>
      <vt:lpstr>Office Theme</vt:lpstr>
      <vt:lpstr>Intro of Out-of-distribution Generalization</vt:lpstr>
      <vt:lpstr>What’s “spurious” correlation?</vt:lpstr>
      <vt:lpstr>What’s “spurious” correlation?</vt:lpstr>
      <vt:lpstr>GroupDRO</vt:lpstr>
      <vt:lpstr>PowerPoint Presentation</vt:lpstr>
      <vt:lpstr>Overparameterization exacerbates spurious correlations</vt:lpstr>
      <vt:lpstr>Another name: Simplicity Bias</vt:lpstr>
      <vt:lpstr>Gradient Starvation</vt:lpstr>
      <vt:lpstr>Solution: Promote Diversity</vt:lpstr>
      <vt:lpstr>Learning from Failure</vt:lpstr>
      <vt:lpstr>NLP &amp; CogSci: Compositionality</vt:lpstr>
      <vt:lpstr>NLP: Debias</vt:lpstr>
      <vt:lpstr>How to get rid of “spurious” feature? Or, how to do invariant learning</vt:lpstr>
      <vt:lpstr>Invariant Causal Prediction (ICP)</vt:lpstr>
      <vt:lpstr>Causal Transfer Learning</vt:lpstr>
      <vt:lpstr>Invariant Risk Minimization</vt:lpstr>
      <vt:lpstr>ColoredMNIST</vt:lpstr>
      <vt:lpstr>Game theory formulation</vt:lpstr>
      <vt:lpstr>REx</vt:lpstr>
      <vt:lpstr>Learning explanations that are hard to vary</vt:lpstr>
      <vt:lpstr>“and mask”</vt:lpstr>
      <vt:lpstr>PowerPoint Presentation</vt:lpstr>
      <vt:lpstr>CIFAR10 random label</vt:lpstr>
      <vt:lpstr>Risks of IRM</vt:lpstr>
      <vt:lpstr>PowerPoint Presentation</vt:lpstr>
      <vt:lpstr>Equivalence to fairness</vt:lpstr>
      <vt:lpstr>Does IRM Capture Invariance?</vt:lpstr>
      <vt:lpstr>Invariant subnetwork property</vt:lpstr>
      <vt:lpstr>Information bottleneck (IB) principle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Out-of-distribution Generalization</dc:title>
  <dc:creator>张 鼎怀</dc:creator>
  <cp:lastModifiedBy>张 鼎怀</cp:lastModifiedBy>
  <cp:revision>118</cp:revision>
  <dcterms:created xsi:type="dcterms:W3CDTF">2020-12-29T10:33:36Z</dcterms:created>
  <dcterms:modified xsi:type="dcterms:W3CDTF">2021-05-26T17:07:25Z</dcterms:modified>
</cp:coreProperties>
</file>